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8"/>
  </p:notesMasterIdLst>
  <p:sldIdLst>
    <p:sldId id="256" r:id="rId2"/>
    <p:sldId id="257" r:id="rId3"/>
    <p:sldId id="283" r:id="rId4"/>
    <p:sldId id="258" r:id="rId5"/>
    <p:sldId id="281" r:id="rId6"/>
    <p:sldId id="264" r:id="rId7"/>
    <p:sldId id="276" r:id="rId8"/>
    <p:sldId id="275" r:id="rId9"/>
    <p:sldId id="278" r:id="rId10"/>
    <p:sldId id="274" r:id="rId11"/>
    <p:sldId id="277" r:id="rId12"/>
    <p:sldId id="261" r:id="rId13"/>
    <p:sldId id="284" r:id="rId14"/>
    <p:sldId id="285" r:id="rId15"/>
    <p:sldId id="279" r:id="rId16"/>
    <p:sldId id="265" r:id="rId17"/>
  </p:sldIdLst>
  <p:sldSz cx="9144000" cy="6858000" type="screen4x3"/>
  <p:notesSz cx="6946900" cy="9283700"/>
  <p:custDataLst>
    <p:tags r:id="rId19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A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194" autoAdjust="0"/>
  </p:normalViewPr>
  <p:slideViewPr>
    <p:cSldViewPr>
      <p:cViewPr varScale="1">
        <p:scale>
          <a:sx n="79" d="100"/>
          <a:sy n="79" d="100"/>
        </p:scale>
        <p:origin x="9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ennifer%20mcintosh\Dropbox\EME%20610_TeamCorporate_Job%20Ad%20Analysis%20Presentation\TeamCorporate_EME610_ID&amp;T%20Job%20Ads%20Analysi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dreamer710:Dropbox:EME%20610_TeamCorporate_Job%20Ad%20Analysis%20Presentation:TeamCorporate_EME610_ID&amp;T%20Job%20Ads%20Analysi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ennifer%20mcintosh\Dropbox\EME%20610_TeamCorporate_Job%20Ad%20Analysis%20Presentation\TeamCorporate_EME610_ID&amp;T%20Job%20Ads%20Analysis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garcia\Dropbox\EME%20610_TeamCorporate_Job%20Ad%20Analysis\TeamCorporate_EME610_ID&amp;T%20Job%20Ads%20Analysis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garcia\Dropbox\EME%20610_TeamCorporate_Job%20Ad%20Analysis\TeamCorporate_EME610_ID&amp;T%20Job%20Ads%20Analysis.xlsx" TargetMode="External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dreamer710:Dropbox:EME%20610_TeamCorporate_Job%20Ad%20Analysis%20Presentation:TeamCorporate_EME610_ID&amp;T%20Job%20Ads%20Analysis.xlsx" TargetMode="External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dreamer710:Dropbox:EME%20610_TeamCorporate_Job%20Ad%20Analysis%20Presentation:TeamCorporate_EME610_ID&amp;T%20Job%20Ads%20Analysis.xlsx" TargetMode="External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garcia\Dropbox\EME%20610_TeamCorporate_Job%20Ad%20Analysis\TeamCorporate_EME610_ID&amp;T%20Job%20Ads%20Analysis.xlsx" TargetMode="External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dreamer710:Dropbox:EME%20610_TeamCorporate_Job%20Ad%20Analysis%20Presentation:TeamCorporate_EME610_ID&amp;T%20Job%20Ads%20Analysis.xlsx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Location!$B$75:$B$79</c:f>
              <c:strCache>
                <c:ptCount val="5"/>
                <c:pt idx="0">
                  <c:v>International (Total)</c:v>
                </c:pt>
                <c:pt idx="1">
                  <c:v>Mid-West (Total)</c:v>
                </c:pt>
                <c:pt idx="2">
                  <c:v>North East (Total)</c:v>
                </c:pt>
                <c:pt idx="3">
                  <c:v>South (Total)</c:v>
                </c:pt>
                <c:pt idx="4">
                  <c:v>West (Total)</c:v>
                </c:pt>
              </c:strCache>
            </c:strRef>
          </c:cat>
          <c:val>
            <c:numRef>
              <c:f>Location!$C$75:$C$79</c:f>
              <c:numCache>
                <c:formatCode>0%</c:formatCode>
                <c:ptCount val="5"/>
                <c:pt idx="0">
                  <c:v>0.2</c:v>
                </c:pt>
                <c:pt idx="1">
                  <c:v>0.14000000000000001</c:v>
                </c:pt>
                <c:pt idx="2">
                  <c:v>0.2</c:v>
                </c:pt>
                <c:pt idx="3">
                  <c:v>0.22</c:v>
                </c:pt>
                <c:pt idx="4">
                  <c:v>0.24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'Job Source'!$A$58:$A$68</c:f>
              <c:strCache>
                <c:ptCount val="11"/>
                <c:pt idx="0">
                  <c:v>Higheredjobs</c:v>
                </c:pt>
                <c:pt idx="1">
                  <c:v>Eurojobs</c:v>
                </c:pt>
                <c:pt idx="2">
                  <c:v>Totaljobs</c:v>
                </c:pt>
                <c:pt idx="3">
                  <c:v>Jobvertise</c:v>
                </c:pt>
                <c:pt idx="4">
                  <c:v>Searcheuropeanjobs</c:v>
                </c:pt>
                <c:pt idx="5">
                  <c:v>Linkedin</c:v>
                </c:pt>
                <c:pt idx="6">
                  <c:v>Simply Hired</c:v>
                </c:pt>
                <c:pt idx="7">
                  <c:v>Career Builder</c:v>
                </c:pt>
                <c:pt idx="8">
                  <c:v>US Cellular Jobs</c:v>
                </c:pt>
                <c:pt idx="9">
                  <c:v>Indeed</c:v>
                </c:pt>
                <c:pt idx="10">
                  <c:v>Dice</c:v>
                </c:pt>
              </c:strCache>
            </c:strRef>
          </c:cat>
          <c:val>
            <c:numRef>
              <c:f>'Job Source'!$B$58:$B$68</c:f>
              <c:numCache>
                <c:formatCode>General</c:formatCode>
                <c:ptCount val="11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11</c:v>
                </c:pt>
                <c:pt idx="6">
                  <c:v>3</c:v>
                </c:pt>
                <c:pt idx="7">
                  <c:v>6</c:v>
                </c:pt>
                <c:pt idx="8">
                  <c:v>1</c:v>
                </c:pt>
                <c:pt idx="9">
                  <c:v>7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Required</c:v>
          </c:tx>
          <c:invertIfNegative val="0"/>
          <c:cat>
            <c:strRef>
              <c:f>'Type of Degree'!$E$57:$E$60</c:f>
              <c:strCache>
                <c:ptCount val="4"/>
                <c:pt idx="0">
                  <c:v>Not Specified/Listed</c:v>
                </c:pt>
                <c:pt idx="1">
                  <c:v>Bachelors</c:v>
                </c:pt>
                <c:pt idx="2">
                  <c:v>Master</c:v>
                </c:pt>
                <c:pt idx="3">
                  <c:v>Ph.D.</c:v>
                </c:pt>
              </c:strCache>
            </c:strRef>
          </c:cat>
          <c:val>
            <c:numRef>
              <c:f>'Type of Degree'!$C$57:$C$60</c:f>
              <c:numCache>
                <c:formatCode>0.00%</c:formatCode>
                <c:ptCount val="4"/>
                <c:pt idx="0">
                  <c:v>0.24</c:v>
                </c:pt>
                <c:pt idx="1">
                  <c:v>0.56000000000000005</c:v>
                </c:pt>
                <c:pt idx="2">
                  <c:v>0.08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v>Preferred</c:v>
          </c:tx>
          <c:invertIfNegative val="0"/>
          <c:cat>
            <c:strRef>
              <c:f>'Type of Degree'!$E$57:$E$60</c:f>
              <c:strCache>
                <c:ptCount val="4"/>
                <c:pt idx="0">
                  <c:v>Not Specified/Listed</c:v>
                </c:pt>
                <c:pt idx="1">
                  <c:v>Bachelors</c:v>
                </c:pt>
                <c:pt idx="2">
                  <c:v>Master</c:v>
                </c:pt>
                <c:pt idx="3">
                  <c:v>Ph.D.</c:v>
                </c:pt>
              </c:strCache>
            </c:strRef>
          </c:cat>
          <c:val>
            <c:numRef>
              <c:f>'Type of Degree'!$G$57:$G$60</c:f>
              <c:numCache>
                <c:formatCode>0.00%</c:formatCode>
                <c:ptCount val="4"/>
                <c:pt idx="0">
                  <c:v>0.74</c:v>
                </c:pt>
                <c:pt idx="1">
                  <c:v>0.08</c:v>
                </c:pt>
                <c:pt idx="2">
                  <c:v>0.12</c:v>
                </c:pt>
                <c:pt idx="3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11624"/>
        <c:axId val="236124232"/>
      </c:barChart>
      <c:catAx>
        <c:axId val="46116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36124232"/>
        <c:crosses val="autoZero"/>
        <c:auto val="1"/>
        <c:lblAlgn val="ctr"/>
        <c:lblOffset val="100"/>
        <c:noMultiLvlLbl val="0"/>
      </c:catAx>
      <c:valAx>
        <c:axId val="236124232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</a:t>
                </a:r>
              </a:p>
            </c:rich>
          </c:tx>
          <c:layout/>
          <c:overlay val="0"/>
        </c:title>
        <c:numFmt formatCode="0.00%" sourceLinked="1"/>
        <c:majorTickMark val="none"/>
        <c:minorTickMark val="none"/>
        <c:tickLblPos val="nextTo"/>
        <c:crossAx val="461162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503378049966"/>
          <c:y val="2.4611111111111101E-2"/>
          <c:w val="0.88699376640420002"/>
          <c:h val="0.73455715351636397"/>
        </c:manualLayout>
      </c:layout>
      <c:barChart>
        <c:barDir val="col"/>
        <c:grouping val="clustered"/>
        <c:varyColors val="0"/>
        <c:ser>
          <c:idx val="0"/>
          <c:order val="0"/>
          <c:tx>
            <c:v>Name of Degree</c:v>
          </c:tx>
          <c:invertIfNegative val="0"/>
          <c:cat>
            <c:strRef>
              <c:f>'[TeamCorporate_EME610_ID&amp;T Job Ads Analysis.xlsx]Name of Degree'!$B$56:$N$56</c:f>
              <c:strCache>
                <c:ptCount val="13"/>
                <c:pt idx="0">
                  <c:v>Instructional Design</c:v>
                </c:pt>
                <c:pt idx="1">
                  <c:v>Ed Technology/Instructional Technology/Information Technology</c:v>
                </c:pt>
                <c:pt idx="2">
                  <c:v>Education/Curr. &amp; Instr/Adult Learning</c:v>
                </c:pt>
                <c:pt idx="3">
                  <c:v>Psychology</c:v>
                </c:pt>
                <c:pt idx="4">
                  <c:v>New Media/Multimedia/Digital Media</c:v>
                </c:pt>
                <c:pt idx="5">
                  <c:v>Communications</c:v>
                </c:pt>
                <c:pt idx="6">
                  <c:v>HPT</c:v>
                </c:pt>
                <c:pt idx="7">
                  <c:v>Training</c:v>
                </c:pt>
                <c:pt idx="8">
                  <c:v>Organizational Development</c:v>
                </c:pt>
                <c:pt idx="9">
                  <c:v>Business</c:v>
                </c:pt>
                <c:pt idx="10">
                  <c:v>HRM</c:v>
                </c:pt>
                <c:pt idx="11">
                  <c:v>Advertising/Marketing</c:v>
                </c:pt>
                <c:pt idx="12">
                  <c:v>English/Journalism</c:v>
                </c:pt>
              </c:strCache>
            </c:strRef>
          </c:cat>
          <c:val>
            <c:numRef>
              <c:f>'[TeamCorporate_EME610_ID&amp;T Job Ads Analysis.xlsx]Name of Degree'!$B$59:$N$59</c:f>
              <c:numCache>
                <c:formatCode>0.00%</c:formatCode>
                <c:ptCount val="13"/>
                <c:pt idx="0">
                  <c:v>0.56000000000000005</c:v>
                </c:pt>
                <c:pt idx="1">
                  <c:v>0.4</c:v>
                </c:pt>
                <c:pt idx="2">
                  <c:v>0.56000000000000005</c:v>
                </c:pt>
                <c:pt idx="3">
                  <c:v>0.06</c:v>
                </c:pt>
                <c:pt idx="4">
                  <c:v>0.04</c:v>
                </c:pt>
                <c:pt idx="5">
                  <c:v>0.02</c:v>
                </c:pt>
                <c:pt idx="6">
                  <c:v>0.08</c:v>
                </c:pt>
                <c:pt idx="7">
                  <c:v>0.12</c:v>
                </c:pt>
                <c:pt idx="8">
                  <c:v>0.04</c:v>
                </c:pt>
                <c:pt idx="9">
                  <c:v>0.14000000000000001</c:v>
                </c:pt>
                <c:pt idx="10">
                  <c:v>0.06</c:v>
                </c:pt>
                <c:pt idx="11">
                  <c:v>0.02</c:v>
                </c:pt>
                <c:pt idx="12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6029008"/>
        <c:axId val="235981904"/>
      </c:barChart>
      <c:catAx>
        <c:axId val="2360290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35981904"/>
        <c:crosses val="autoZero"/>
        <c:auto val="1"/>
        <c:lblAlgn val="ctr"/>
        <c:lblOffset val="100"/>
        <c:noMultiLvlLbl val="0"/>
      </c:catAx>
      <c:valAx>
        <c:axId val="235981904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</a:t>
                </a:r>
              </a:p>
            </c:rich>
          </c:tx>
          <c:layout/>
          <c:overlay val="0"/>
        </c:title>
        <c:numFmt formatCode="0.00%" sourceLinked="1"/>
        <c:majorTickMark val="none"/>
        <c:minorTickMark val="none"/>
        <c:tickLblPos val="nextTo"/>
        <c:crossAx val="23602900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Research!$A$56:$A$57</c:f>
              <c:strCache>
                <c:ptCount val="2"/>
                <c:pt idx="0">
                  <c:v>Researcher</c:v>
                </c:pt>
                <c:pt idx="1">
                  <c:v>No Research Skills</c:v>
                </c:pt>
              </c:strCache>
            </c:strRef>
          </c:cat>
          <c:val>
            <c:numRef>
              <c:f>Research!$C$56:$C$57</c:f>
              <c:numCache>
                <c:formatCode>0.00%</c:formatCode>
                <c:ptCount val="2"/>
                <c:pt idx="0">
                  <c:v>0.2</c:v>
                </c:pt>
                <c:pt idx="1">
                  <c:v>0.81632653061224503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IDT</c:v>
          </c:tx>
          <c:invertIfNegative val="0"/>
          <c:cat>
            <c:strRef>
              <c:f>'IDT Skills'!$B$57:$F$57</c:f>
              <c:strCache>
                <c:ptCount val="5"/>
                <c:pt idx="0">
                  <c:v>ADDIE</c:v>
                </c:pt>
                <c:pt idx="1">
                  <c:v>Storyboard</c:v>
                </c:pt>
                <c:pt idx="2">
                  <c:v>Project Management</c:v>
                </c:pt>
                <c:pt idx="3">
                  <c:v>Blooms Taxonomy</c:v>
                </c:pt>
                <c:pt idx="4">
                  <c:v>Kirkpatrick's Levels of Evaluation</c:v>
                </c:pt>
              </c:strCache>
            </c:strRef>
          </c:cat>
          <c:val>
            <c:numRef>
              <c:f>'IDT Skills'!$B$60:$F$60</c:f>
              <c:numCache>
                <c:formatCode>0.00%</c:formatCode>
                <c:ptCount val="5"/>
                <c:pt idx="0">
                  <c:v>0.3</c:v>
                </c:pt>
                <c:pt idx="1">
                  <c:v>0.08</c:v>
                </c:pt>
                <c:pt idx="2">
                  <c:v>0.12</c:v>
                </c:pt>
                <c:pt idx="3">
                  <c:v>0.02</c:v>
                </c:pt>
                <c:pt idx="4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5983080"/>
        <c:axId val="235983472"/>
      </c:barChart>
      <c:catAx>
        <c:axId val="2359830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35983472"/>
        <c:crosses val="autoZero"/>
        <c:auto val="1"/>
        <c:lblAlgn val="ctr"/>
        <c:lblOffset val="100"/>
        <c:noMultiLvlLbl val="0"/>
      </c:catAx>
      <c:valAx>
        <c:axId val="235983472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</a:t>
                </a:r>
              </a:p>
            </c:rich>
          </c:tx>
          <c:layout/>
          <c:overlay val="0"/>
        </c:title>
        <c:numFmt formatCode="0.00%" sourceLinked="1"/>
        <c:majorTickMark val="none"/>
        <c:minorTickMark val="none"/>
        <c:tickLblPos val="nextTo"/>
        <c:crossAx val="23598308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Delivery</c:v>
          </c:tx>
          <c:invertIfNegative val="0"/>
          <c:cat>
            <c:strRef>
              <c:f>'Delivery Skills'!$B$57:$G$57</c:f>
              <c:strCache>
                <c:ptCount val="6"/>
                <c:pt idx="0">
                  <c:v>Face to Face</c:v>
                </c:pt>
                <c:pt idx="1">
                  <c:v>Web Learning/_x000d_Online Learning</c:v>
                </c:pt>
                <c:pt idx="2">
                  <c:v>Distance Ed/_x000d_eLearning</c:v>
                </c:pt>
                <c:pt idx="3">
                  <c:v>Hybrid</c:v>
                </c:pt>
                <c:pt idx="4">
                  <c:v>Virtual Classroom</c:v>
                </c:pt>
                <c:pt idx="5">
                  <c:v>M-Learning</c:v>
                </c:pt>
              </c:strCache>
            </c:strRef>
          </c:cat>
          <c:val>
            <c:numRef>
              <c:f>'Delivery Skills'!$B$60:$G$60</c:f>
              <c:numCache>
                <c:formatCode>0.00%</c:formatCode>
                <c:ptCount val="6"/>
                <c:pt idx="0">
                  <c:v>0.38</c:v>
                </c:pt>
                <c:pt idx="1">
                  <c:v>0.42</c:v>
                </c:pt>
                <c:pt idx="2">
                  <c:v>0.54</c:v>
                </c:pt>
                <c:pt idx="3">
                  <c:v>0.22</c:v>
                </c:pt>
                <c:pt idx="4">
                  <c:v>0.18</c:v>
                </c:pt>
                <c:pt idx="5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5984648"/>
        <c:axId val="235985040"/>
      </c:barChart>
      <c:catAx>
        <c:axId val="2359846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35985040"/>
        <c:crosses val="autoZero"/>
        <c:auto val="1"/>
        <c:lblAlgn val="ctr"/>
        <c:lblOffset val="100"/>
        <c:noMultiLvlLbl val="0"/>
      </c:catAx>
      <c:valAx>
        <c:axId val="235985040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</a:t>
                </a:r>
              </a:p>
            </c:rich>
          </c:tx>
          <c:layout/>
          <c:overlay val="0"/>
        </c:title>
        <c:numFmt formatCode="0.00%" sourceLinked="1"/>
        <c:majorTickMark val="none"/>
        <c:minorTickMark val="none"/>
        <c:tickLblPos val="nextTo"/>
        <c:crossAx val="23598464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Knowledge&amp;Theories</c:v>
          </c:tx>
          <c:invertIfNegative val="0"/>
          <c:cat>
            <c:strRef>
              <c:f>Knowledge_Theories!$B$59:$H$59</c:f>
              <c:strCache>
                <c:ptCount val="7"/>
                <c:pt idx="0">
                  <c:v>ID&amp;T</c:v>
                </c:pt>
                <c:pt idx="1">
                  <c:v>Teaching/Training</c:v>
                </c:pt>
                <c:pt idx="2">
                  <c:v>Theories of Learning/Adult Learning</c:v>
                </c:pt>
                <c:pt idx="3">
                  <c:v>Curr. Design</c:v>
                </c:pt>
                <c:pt idx="4">
                  <c:v>Leadership Dev.</c:v>
                </c:pt>
                <c:pt idx="5">
                  <c:v>Technical Writing</c:v>
                </c:pt>
                <c:pt idx="6">
                  <c:v>508/504 
Comp.</c:v>
                </c:pt>
              </c:strCache>
            </c:strRef>
          </c:cat>
          <c:val>
            <c:numRef>
              <c:f>Knowledge_Theories!$B$62:$H$62</c:f>
              <c:numCache>
                <c:formatCode>0.00%</c:formatCode>
                <c:ptCount val="7"/>
                <c:pt idx="0">
                  <c:v>0.46</c:v>
                </c:pt>
                <c:pt idx="1">
                  <c:v>0.38</c:v>
                </c:pt>
                <c:pt idx="2">
                  <c:v>0.48</c:v>
                </c:pt>
                <c:pt idx="3">
                  <c:v>0.38</c:v>
                </c:pt>
                <c:pt idx="4">
                  <c:v>0.14000000000000001</c:v>
                </c:pt>
                <c:pt idx="5">
                  <c:v>0.06</c:v>
                </c:pt>
                <c:pt idx="6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5743608"/>
        <c:axId val="235744000"/>
      </c:barChart>
      <c:catAx>
        <c:axId val="2357436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35744000"/>
        <c:crosses val="autoZero"/>
        <c:auto val="1"/>
        <c:lblAlgn val="ctr"/>
        <c:lblOffset val="100"/>
        <c:noMultiLvlLbl val="0"/>
      </c:catAx>
      <c:valAx>
        <c:axId val="235744000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</a:t>
                </a:r>
              </a:p>
            </c:rich>
          </c:tx>
          <c:layout/>
          <c:overlay val="0"/>
        </c:title>
        <c:numFmt formatCode="0.00%" sourceLinked="1"/>
        <c:majorTickMark val="none"/>
        <c:minorTickMark val="none"/>
        <c:tickLblPos val="nextTo"/>
        <c:crossAx val="23574360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Software</c:v>
          </c:tx>
          <c:invertIfNegative val="0"/>
          <c:cat>
            <c:strRef>
              <c:f>'Software Experience'!$F$96:$F$98</c:f>
              <c:strCache>
                <c:ptCount val="3"/>
                <c:pt idx="0">
                  <c:v>General Office </c:v>
                </c:pt>
                <c:pt idx="1">
                  <c:v>Content Experience</c:v>
                </c:pt>
                <c:pt idx="2">
                  <c:v>Design &amp; Development</c:v>
                </c:pt>
              </c:strCache>
            </c:strRef>
          </c:cat>
          <c:val>
            <c:numRef>
              <c:f>'Software Experience'!$I$96:$I$98</c:f>
              <c:numCache>
                <c:formatCode>0.00%</c:formatCode>
                <c:ptCount val="3"/>
                <c:pt idx="0">
                  <c:v>0.04</c:v>
                </c:pt>
                <c:pt idx="1">
                  <c:v>0.12</c:v>
                </c:pt>
                <c:pt idx="2">
                  <c:v>0.62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5745568"/>
        <c:axId val="235745176"/>
      </c:barChart>
      <c:valAx>
        <c:axId val="235745176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</a:t>
                </a:r>
              </a:p>
            </c:rich>
          </c:tx>
          <c:layout/>
          <c:overlay val="0"/>
        </c:title>
        <c:numFmt formatCode="0.00%" sourceLinked="1"/>
        <c:majorTickMark val="none"/>
        <c:minorTickMark val="none"/>
        <c:tickLblPos val="nextTo"/>
        <c:crossAx val="235745568"/>
        <c:crosses val="autoZero"/>
        <c:crossBetween val="between"/>
      </c:valAx>
      <c:catAx>
        <c:axId val="2357455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35745176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l" defTabSz="927100">
              <a:defRPr sz="1200"/>
            </a:lvl1pPr>
          </a:lstStyle>
          <a:p>
            <a:endParaRPr lang="en-US" alt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/>
            </a:lvl1pPr>
          </a:lstStyle>
          <a:p>
            <a:endParaRPr lang="en-US" altLang="en-US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l" defTabSz="927100">
              <a:defRPr sz="1200"/>
            </a:lvl1pPr>
          </a:lstStyle>
          <a:p>
            <a:endParaRPr lang="en-US" altLang="en-US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/>
            </a:lvl1pPr>
          </a:lstStyle>
          <a:p>
            <a:fld id="{4FB941B6-059A-47A6-8895-A5161101FC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006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569382-1F67-4EC6-BBE5-D707A3215188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Insert a map of your country.</a:t>
            </a:r>
          </a:p>
        </p:txBody>
      </p:sp>
    </p:spTree>
    <p:extLst>
      <p:ext uri="{BB962C8B-B14F-4D97-AF65-F5344CB8AC3E}">
        <p14:creationId xmlns:p14="http://schemas.microsoft.com/office/powerpoint/2010/main" val="2004969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18B0EE-A6A4-4631-BA98-71544B95C8C0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Insert a picture of one of the geographic features of your country.</a:t>
            </a:r>
          </a:p>
        </p:txBody>
      </p:sp>
    </p:spTree>
    <p:extLst>
      <p:ext uri="{BB962C8B-B14F-4D97-AF65-F5344CB8AC3E}">
        <p14:creationId xmlns:p14="http://schemas.microsoft.com/office/powerpoint/2010/main" val="14572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69BAB-909B-4B3B-BC30-EF924D56666F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2400" dirty="0"/>
              <a:t>Insert a picture of an animal and or plant found in your country.</a:t>
            </a:r>
          </a:p>
        </p:txBody>
      </p:sp>
    </p:spTree>
    <p:extLst>
      <p:ext uri="{BB962C8B-B14F-4D97-AF65-F5344CB8AC3E}">
        <p14:creationId xmlns:p14="http://schemas.microsoft.com/office/powerpoint/2010/main" val="123644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69BAB-909B-4B3B-BC30-EF924D56666F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2400" dirty="0" smtClean="0"/>
              <a:t>found in your country.</a:t>
            </a:r>
            <a:endParaRPr kumimoji="0"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6245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69BAB-909B-4B3B-BC30-EF924D56666F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2400" dirty="0"/>
              <a:t>Insert a picture of an animal and or plant found in your country.</a:t>
            </a:r>
          </a:p>
        </p:txBody>
      </p:sp>
    </p:spTree>
    <p:extLst>
      <p:ext uri="{BB962C8B-B14F-4D97-AF65-F5344CB8AC3E}">
        <p14:creationId xmlns:p14="http://schemas.microsoft.com/office/powerpoint/2010/main" val="1881875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69BAB-909B-4B3B-BC30-EF924D56666F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2400" dirty="0"/>
              <a:t>Insert a picture of an animal and or plant found in your country.</a:t>
            </a:r>
          </a:p>
        </p:txBody>
      </p:sp>
    </p:spTree>
    <p:extLst>
      <p:ext uri="{BB962C8B-B14F-4D97-AF65-F5344CB8AC3E}">
        <p14:creationId xmlns:p14="http://schemas.microsoft.com/office/powerpoint/2010/main" val="1509285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69BAB-909B-4B3B-BC30-EF924D56666F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2400" dirty="0"/>
              <a:t>Insert a picture of an animal and or plant found in your country.</a:t>
            </a:r>
          </a:p>
        </p:txBody>
      </p:sp>
    </p:spTree>
    <p:extLst>
      <p:ext uri="{BB962C8B-B14F-4D97-AF65-F5344CB8AC3E}">
        <p14:creationId xmlns:p14="http://schemas.microsoft.com/office/powerpoint/2010/main" val="408575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69BAB-909B-4B3B-BC30-EF924D56666F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2400" dirty="0"/>
              <a:t>Insert a picture of an animal and or plant found in your country.</a:t>
            </a:r>
          </a:p>
        </p:txBody>
      </p:sp>
    </p:spTree>
    <p:extLst>
      <p:ext uri="{BB962C8B-B14F-4D97-AF65-F5344CB8AC3E}">
        <p14:creationId xmlns:p14="http://schemas.microsoft.com/office/powerpoint/2010/main" val="3080125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40838B-CF36-424C-BA3D-8F715AB55703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2400" dirty="0"/>
              <a:t>Insert a picture illustrating a season in your country.</a:t>
            </a:r>
          </a:p>
        </p:txBody>
      </p:sp>
    </p:spTree>
    <p:extLst>
      <p:ext uri="{BB962C8B-B14F-4D97-AF65-F5344CB8AC3E}">
        <p14:creationId xmlns:p14="http://schemas.microsoft.com/office/powerpoint/2010/main" val="142310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2F6847-DDAE-4A22-86E5-9EC2FA2B8D1B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2400"/>
              <a:t>Insert a picture of one of the points of interest for your country.</a:t>
            </a:r>
          </a:p>
        </p:txBody>
      </p:sp>
    </p:spTree>
    <p:extLst>
      <p:ext uri="{BB962C8B-B14F-4D97-AF65-F5344CB8AC3E}">
        <p14:creationId xmlns:p14="http://schemas.microsoft.com/office/powerpoint/2010/main" val="1465452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19475" y="1828800"/>
            <a:ext cx="5343525" cy="2362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6350" y="4184650"/>
            <a:ext cx="4946650" cy="1368425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6249" name="Rectangle 169"/>
          <p:cNvSpPr>
            <a:spLocks noGrp="1" noChangeArrowheads="1"/>
          </p:cNvSpPr>
          <p:nvPr>
            <p:ph type="dt" sz="half" idx="2"/>
          </p:nvPr>
        </p:nvSpPr>
        <p:spPr>
          <a:xfrm>
            <a:off x="1225550" y="62007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6250" name="Rectangle 170"/>
          <p:cNvSpPr>
            <a:spLocks noGrp="1" noChangeArrowheads="1"/>
          </p:cNvSpPr>
          <p:nvPr>
            <p:ph type="ftr" sz="quarter" idx="3"/>
          </p:nvPr>
        </p:nvSpPr>
        <p:spPr>
          <a:xfrm>
            <a:off x="3303588" y="6200775"/>
            <a:ext cx="3636962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6251" name="Rectangle 1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92950" y="62007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D83FD58-B03B-484E-AE02-49EABBE5F62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EB8D8C-B4D5-4E0B-A001-A269F99828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46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06131-AF5A-47B2-BCF3-1DF82F3D32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304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2988" y="1304925"/>
            <a:ext cx="3776662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2050" y="1304925"/>
            <a:ext cx="3776663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723ADC-FD76-41E3-82E8-7FB61B868A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0720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20DFC-1847-4798-B82D-E92FA4180E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677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FE05A-8DC8-4BFC-9FCE-A84025C263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71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5FF5E-0260-4332-899A-55F2671209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7157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FDB4C-43A7-402E-AA0C-67168E6F30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609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B3321-C533-4D21-ACB9-03CFC8A75E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7464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2A7014-59D7-4D49-A00B-52C99D1266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204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3075" y="225425"/>
            <a:ext cx="1925638" cy="5975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2988" y="225425"/>
            <a:ext cx="5627687" cy="5975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D5604E-1D61-4285-8E17-D8C850952F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026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42988" y="1304925"/>
            <a:ext cx="3776662" cy="4895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972050" y="1304925"/>
            <a:ext cx="3776663" cy="4895850"/>
          </a:xfrm>
        </p:spPr>
        <p:txBody>
          <a:bodyPr/>
          <a:lstStyle/>
          <a:p>
            <a:r>
              <a:rPr lang="en-US" smtClean="0"/>
              <a:t>Click icon to add clip art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2988" y="6308725"/>
            <a:ext cx="1838325" cy="349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54350" y="6308725"/>
            <a:ext cx="3636963" cy="349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43713" y="6308725"/>
            <a:ext cx="1905000" cy="349250"/>
          </a:xfrm>
        </p:spPr>
        <p:txBody>
          <a:bodyPr/>
          <a:lstStyle>
            <a:lvl1pPr>
              <a:defRPr/>
            </a:lvl1pPr>
          </a:lstStyle>
          <a:p>
            <a:fld id="{900ED5B9-4679-4657-BA18-998E6750EE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9829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86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42988" y="1304925"/>
            <a:ext cx="7705725" cy="2371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2988" y="3829050"/>
            <a:ext cx="7705725" cy="2371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2988" y="6308725"/>
            <a:ext cx="1838325" cy="349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54350" y="6308725"/>
            <a:ext cx="3636963" cy="349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43713" y="6308725"/>
            <a:ext cx="1905000" cy="349250"/>
          </a:xfrm>
        </p:spPr>
        <p:txBody>
          <a:bodyPr/>
          <a:lstStyle>
            <a:lvl1pPr>
              <a:defRPr/>
            </a:lvl1pPr>
          </a:lstStyle>
          <a:p>
            <a:fld id="{B5EC7533-9793-47DC-A89B-F04374A487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750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225425"/>
            <a:ext cx="7705725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1304925"/>
            <a:ext cx="77057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2988" y="6308725"/>
            <a:ext cx="1838325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4350" y="6308725"/>
            <a:ext cx="3636963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43713" y="6308725"/>
            <a:ext cx="190500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D14E7611-10E4-4FFF-933D-DD3E5BE383D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chart" Target="../charts/chart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6" Type="http://schemas.openxmlformats.org/officeDocument/2006/relationships/chart" Target="../charts/char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5" Type="http://schemas.openxmlformats.org/officeDocument/2006/relationships/chart" Target="../charts/chart3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chart" Target="../charts/char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5" Type="http://schemas.openxmlformats.org/officeDocument/2006/relationships/chart" Target="../charts/char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5" Type="http://schemas.openxmlformats.org/officeDocument/2006/relationships/chart" Target="../charts/chart8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5" Type="http://schemas.openxmlformats.org/officeDocument/2006/relationships/chart" Target="../charts/chart9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5" Type="http://schemas.openxmlformats.org/officeDocument/2006/relationships/chart" Target="../charts/chart10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Corporate Job Ad Analysis</a:t>
            </a:r>
            <a:endParaRPr lang="en-US" altLang="en-US" dirty="0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5029200"/>
            <a:ext cx="4946650" cy="1600200"/>
          </a:xfrm>
        </p:spPr>
        <p:txBody>
          <a:bodyPr/>
          <a:lstStyle/>
          <a:p>
            <a:r>
              <a:rPr lang="en-US" altLang="en-US" dirty="0" smtClean="0"/>
              <a:t>Karen Garcia, </a:t>
            </a:r>
            <a:r>
              <a:rPr lang="en-US" altLang="en-US" dirty="0"/>
              <a:t>Kaitlin </a:t>
            </a:r>
            <a:r>
              <a:rPr lang="en-US" altLang="en-US" dirty="0" smtClean="0"/>
              <a:t>Gibbons, Adin Lohry, Jennifer McIntosh, and Steven David Torres</a:t>
            </a:r>
          </a:p>
          <a:p>
            <a:r>
              <a:rPr lang="en-US" altLang="en-US" dirty="0" smtClean="0"/>
              <a:t>EME 610:  Trends &amp; Issues in ID&amp;T</a:t>
            </a:r>
          </a:p>
          <a:p>
            <a:r>
              <a:rPr lang="en-US" altLang="en-US" dirty="0" smtClean="0"/>
              <a:t>Dr. Romero-Hall</a:t>
            </a:r>
          </a:p>
          <a:p>
            <a:r>
              <a:rPr lang="en-US" altLang="en-US" dirty="0" smtClean="0"/>
              <a:t>April 1, 2014</a:t>
            </a:r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1219200"/>
            <a:ext cx="2628900" cy="17430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2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Objectives</a:t>
            </a:r>
            <a:endParaRPr lang="en-US" altLang="en-US" dirty="0"/>
          </a:p>
        </p:txBody>
      </p:sp>
      <p:sp>
        <p:nvSpPr>
          <p:cNvPr id="68623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1042987" y="1304924"/>
            <a:ext cx="4293262" cy="5324476"/>
          </a:xfrm>
        </p:spPr>
        <p:txBody>
          <a:bodyPr/>
          <a:lstStyle/>
          <a:p>
            <a:r>
              <a:rPr lang="en-US" altLang="en-US" sz="1700" dirty="0" smtClean="0"/>
              <a:t>Explain the purpose of a job analysis</a:t>
            </a:r>
          </a:p>
          <a:p>
            <a:r>
              <a:rPr lang="en-US" altLang="en-US" sz="1700" dirty="0" smtClean="0"/>
              <a:t>Explain what Corporate </a:t>
            </a:r>
            <a:r>
              <a:rPr lang="en-US" altLang="en-US" sz="1700" dirty="0"/>
              <a:t>employers are seeking in candidates </a:t>
            </a:r>
            <a:r>
              <a:rPr lang="en-US" altLang="en-US" sz="1700" dirty="0" smtClean="0"/>
              <a:t>in Instructional Design and Technology in regards to:</a:t>
            </a:r>
          </a:p>
          <a:p>
            <a:pPr lvl="1"/>
            <a:r>
              <a:rPr lang="en-US" altLang="en-US" sz="1700" dirty="0" smtClean="0"/>
              <a:t>Location (Region, State and Continent)</a:t>
            </a:r>
            <a:endParaRPr lang="en-US" altLang="en-US" sz="1700" dirty="0"/>
          </a:p>
          <a:p>
            <a:pPr lvl="1"/>
            <a:r>
              <a:rPr lang="en-US" altLang="en-US" sz="1700" dirty="0" smtClean="0"/>
              <a:t>Job Source</a:t>
            </a:r>
          </a:p>
          <a:p>
            <a:pPr lvl="1"/>
            <a:r>
              <a:rPr lang="en-US" altLang="en-US" sz="1700" dirty="0" smtClean="0"/>
              <a:t>Type and Name of Degree</a:t>
            </a:r>
          </a:p>
          <a:p>
            <a:pPr lvl="1"/>
            <a:r>
              <a:rPr lang="en-US" altLang="en-US" sz="1700" dirty="0" smtClean="0"/>
              <a:t>Skills in:</a:t>
            </a:r>
            <a:endParaRPr lang="en-US" altLang="en-US" sz="1700" dirty="0"/>
          </a:p>
          <a:p>
            <a:pPr lvl="2"/>
            <a:r>
              <a:rPr lang="en-US" altLang="en-US" sz="1700" dirty="0" smtClean="0"/>
              <a:t>Research</a:t>
            </a:r>
          </a:p>
          <a:p>
            <a:pPr lvl="2"/>
            <a:r>
              <a:rPr lang="en-US" altLang="en-US" sz="1700" dirty="0" smtClean="0"/>
              <a:t>IDT</a:t>
            </a:r>
          </a:p>
          <a:p>
            <a:pPr lvl="2"/>
            <a:r>
              <a:rPr lang="en-US" altLang="en-US" sz="1700" dirty="0" smtClean="0"/>
              <a:t>Knowledge/Theories</a:t>
            </a:r>
            <a:endParaRPr lang="en-US" altLang="en-US" sz="1700" dirty="0"/>
          </a:p>
          <a:p>
            <a:pPr lvl="1"/>
            <a:r>
              <a:rPr lang="en-US" altLang="en-US" sz="1700" dirty="0" smtClean="0"/>
              <a:t>Delivery Method</a:t>
            </a:r>
          </a:p>
          <a:p>
            <a:pPr lvl="1"/>
            <a:r>
              <a:rPr lang="en-US" altLang="en-US" sz="1700" dirty="0" smtClean="0"/>
              <a:t>Software Experience</a:t>
            </a:r>
          </a:p>
          <a:p>
            <a:r>
              <a:rPr lang="en-US" altLang="en-US" sz="1700" dirty="0" smtClean="0"/>
              <a:t>Explain </a:t>
            </a:r>
            <a:r>
              <a:rPr lang="en-US" altLang="en-US" sz="1700" dirty="0" smtClean="0"/>
              <a:t>the common and unusual trends among the regions</a:t>
            </a:r>
            <a:endParaRPr lang="en-US" altLang="en-US" sz="17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249" y="2609751"/>
            <a:ext cx="3048264" cy="228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Purpose of a Job Analysis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For the employer:</a:t>
            </a:r>
          </a:p>
          <a:p>
            <a:r>
              <a:rPr lang="en-US" sz="2000" dirty="0" smtClean="0"/>
              <a:t>Prepare </a:t>
            </a:r>
            <a:r>
              <a:rPr lang="en-US" sz="2000" dirty="0" smtClean="0"/>
              <a:t>job </a:t>
            </a:r>
            <a:r>
              <a:rPr lang="en-US" sz="2000" dirty="0" smtClean="0"/>
              <a:t>descriptions</a:t>
            </a:r>
          </a:p>
          <a:p>
            <a:r>
              <a:rPr lang="en-US" sz="2000" dirty="0" smtClean="0"/>
              <a:t>Job specifications</a:t>
            </a:r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For the Job Seeker/Candidate:</a:t>
            </a:r>
          </a:p>
          <a:p>
            <a:r>
              <a:rPr lang="en-US" sz="2000" dirty="0" smtClean="0"/>
              <a:t>Determine the </a:t>
            </a:r>
            <a:r>
              <a:rPr lang="en-US" sz="2000" dirty="0"/>
              <a:t>important </a:t>
            </a:r>
            <a:r>
              <a:rPr lang="en-US" sz="2000" dirty="0" smtClean="0"/>
              <a:t>tasks</a:t>
            </a:r>
          </a:p>
          <a:p>
            <a:r>
              <a:rPr lang="en-US" sz="2000" dirty="0" smtClean="0"/>
              <a:t>How </a:t>
            </a:r>
            <a:r>
              <a:rPr lang="en-US" sz="2000" dirty="0"/>
              <a:t>they are to be carried </a:t>
            </a:r>
            <a:r>
              <a:rPr lang="en-US" sz="2000" dirty="0" smtClean="0"/>
              <a:t>out</a:t>
            </a:r>
          </a:p>
          <a:p>
            <a:r>
              <a:rPr lang="en-US" sz="2000" dirty="0" smtClean="0"/>
              <a:t>The </a:t>
            </a:r>
            <a:r>
              <a:rPr lang="en-US" sz="2000" dirty="0"/>
              <a:t>necessary qualities </a:t>
            </a:r>
            <a:r>
              <a:rPr lang="en-US" sz="2000" dirty="0" smtClean="0"/>
              <a:t>needed</a:t>
            </a:r>
            <a:endParaRPr lang="en-US" sz="2000" dirty="0" smtClean="0"/>
          </a:p>
          <a:p>
            <a:pPr marL="914400" lvl="2" indent="0" algn="r">
              <a:buNone/>
            </a:pPr>
            <a:endParaRPr lang="en-US" sz="1100" dirty="0" smtClean="0"/>
          </a:p>
          <a:p>
            <a:pPr marL="914400" lvl="2" indent="0" algn="r">
              <a:buNone/>
            </a:pPr>
            <a:endParaRPr lang="en-US" sz="1100" dirty="0"/>
          </a:p>
          <a:p>
            <a:pPr marL="914400" lvl="2" indent="0" algn="r">
              <a:buNone/>
            </a:pPr>
            <a:endParaRPr lang="en-US" sz="1100" dirty="0" smtClean="0"/>
          </a:p>
          <a:p>
            <a:pPr marL="914400" lvl="2" indent="0" algn="r">
              <a:buNone/>
            </a:pPr>
            <a:r>
              <a:rPr lang="en-US" sz="1100" dirty="0"/>
              <a:t>	</a:t>
            </a:r>
            <a:r>
              <a:rPr lang="en-US" sz="800" dirty="0" smtClean="0"/>
              <a:t>Entrepreneur, 2014</a:t>
            </a:r>
            <a:endParaRPr lang="en-US" sz="800" dirty="0"/>
          </a:p>
        </p:txBody>
      </p:sp>
      <p:pic>
        <p:nvPicPr>
          <p:cNvPr id="5" name="Online Image Placeholder 4"/>
          <p:cNvPicPr>
            <a:picLocks noGrp="1" noChangeAspect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819" y="2231231"/>
            <a:ext cx="2950369" cy="2950369"/>
          </a:xfrm>
        </p:spPr>
      </p:pic>
    </p:spTree>
    <p:extLst>
      <p:ext uri="{BB962C8B-B14F-4D97-AF65-F5344CB8AC3E}">
        <p14:creationId xmlns:p14="http://schemas.microsoft.com/office/powerpoint/2010/main" val="242499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6705600" y="29718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altLang="en-US" dirty="0"/>
          </a:p>
        </p:txBody>
      </p:sp>
      <p:sp>
        <p:nvSpPr>
          <p:cNvPr id="6964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Location - Region</a:t>
            </a:r>
            <a:endParaRPr lang="en-US" altLang="en-US" dirty="0"/>
          </a:p>
        </p:txBody>
      </p:sp>
      <p:sp>
        <p:nvSpPr>
          <p:cNvPr id="69644" name="Rectangle 12"/>
          <p:cNvSpPr>
            <a:spLocks noGrp="1" noChangeArrowheads="1"/>
          </p:cNvSpPr>
          <p:nvPr>
            <p:ph sz="half" idx="1"/>
          </p:nvPr>
        </p:nvSpPr>
        <p:spPr>
          <a:xfrm>
            <a:off x="914400" y="1304924"/>
            <a:ext cx="4038600" cy="5553076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dirty="0" smtClean="0"/>
              <a:t>The United States</a:t>
            </a:r>
          </a:p>
          <a:p>
            <a:r>
              <a:rPr lang="en-US" altLang="en-US" sz="2000" dirty="0" smtClean="0"/>
              <a:t>Mid-West</a:t>
            </a:r>
          </a:p>
          <a:p>
            <a:r>
              <a:rPr lang="en-US" altLang="en-US" sz="2000" dirty="0" smtClean="0"/>
              <a:t>North-East</a:t>
            </a:r>
          </a:p>
          <a:p>
            <a:r>
              <a:rPr lang="en-US" altLang="en-US" sz="2000" dirty="0" smtClean="0"/>
              <a:t>South</a:t>
            </a:r>
          </a:p>
          <a:p>
            <a:r>
              <a:rPr lang="en-US" altLang="en-US" sz="2000" dirty="0" smtClean="0"/>
              <a:t>West</a:t>
            </a:r>
          </a:p>
          <a:p>
            <a:endParaRPr lang="en-US" altLang="en-US" sz="2000" dirty="0"/>
          </a:p>
          <a:p>
            <a:endParaRPr lang="en-US" altLang="en-US" sz="2000" dirty="0" smtClean="0"/>
          </a:p>
          <a:p>
            <a:endParaRPr lang="en-US" altLang="en-US" sz="2000" dirty="0"/>
          </a:p>
          <a:p>
            <a:pPr marL="0" indent="0">
              <a:buNone/>
            </a:pPr>
            <a:endParaRPr lang="en-US" altLang="en-US" sz="2000" dirty="0" smtClean="0"/>
          </a:p>
          <a:p>
            <a:pPr marL="0" indent="0">
              <a:buNone/>
            </a:pPr>
            <a:r>
              <a:rPr lang="en-US" altLang="en-US" sz="2000" dirty="0" smtClean="0"/>
              <a:t>International</a:t>
            </a:r>
          </a:p>
          <a:p>
            <a:r>
              <a:rPr lang="en-US" altLang="en-US" sz="2000" dirty="0" smtClean="0"/>
              <a:t>Europe</a:t>
            </a:r>
          </a:p>
          <a:p>
            <a:r>
              <a:rPr lang="en-US" altLang="en-US" sz="2000" dirty="0" smtClean="0"/>
              <a:t>Asia</a:t>
            </a:r>
            <a:endParaRPr lang="en-US" alt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223611"/>
            <a:ext cx="1905000" cy="1172308"/>
          </a:xfr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486400"/>
            <a:ext cx="2057400" cy="115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0691813"/>
              </p:ext>
            </p:extLst>
          </p:nvPr>
        </p:nvGraphicFramePr>
        <p:xfrm>
          <a:off x="3962400" y="1752600"/>
          <a:ext cx="4572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0553360"/>
              </p:ext>
            </p:extLst>
          </p:nvPr>
        </p:nvGraphicFramePr>
        <p:xfrm>
          <a:off x="3352800" y="1447800"/>
          <a:ext cx="5181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Location – State/Continent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1" y="1676400"/>
            <a:ext cx="8994989" cy="5029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524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161088" y="2632075"/>
            <a:ext cx="1387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dirty="0"/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5410200" y="3505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dirty="0">
              <a:latin typeface="Tahoma" pitchFamily="34" charset="0"/>
            </a:endParaRPr>
          </a:p>
        </p:txBody>
      </p:sp>
      <p:sp>
        <p:nvSpPr>
          <p:cNvPr id="7578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Job Source</a:t>
            </a:r>
            <a:endParaRPr lang="en-US" altLang="en-US" dirty="0"/>
          </a:p>
        </p:txBody>
      </p:sp>
      <p:pic>
        <p:nvPicPr>
          <p:cNvPr id="7" name="ClipArt Placeholde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5445" y="532505"/>
            <a:ext cx="1663509" cy="1113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5861665"/>
              </p:ext>
            </p:extLst>
          </p:nvPr>
        </p:nvGraphicFramePr>
        <p:xfrm>
          <a:off x="1300163" y="1395412"/>
          <a:ext cx="6624637" cy="4929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Type &amp; Name of Degree</a:t>
            </a:r>
            <a:endParaRPr lang="en-US" altLang="en-US" dirty="0"/>
          </a:p>
        </p:txBody>
      </p:sp>
      <p:pic>
        <p:nvPicPr>
          <p:cNvPr id="2" name="Online Image Placeholder 1"/>
          <p:cNvPicPr>
            <a:picLocks noGrp="1" noChangeAspect="1"/>
          </p:cNvPicPr>
          <p:nvPr>
            <p:ph type="clipArt"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049" y="430212"/>
            <a:ext cx="1143000" cy="1143000"/>
          </a:xfrm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0418113"/>
              </p:ext>
            </p:extLst>
          </p:nvPr>
        </p:nvGraphicFramePr>
        <p:xfrm>
          <a:off x="1295400" y="1295400"/>
          <a:ext cx="63246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732480"/>
              </p:ext>
            </p:extLst>
          </p:nvPr>
        </p:nvGraphicFramePr>
        <p:xfrm>
          <a:off x="0" y="3733800"/>
          <a:ext cx="90678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8224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5775325" y="2632075"/>
            <a:ext cx="1387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dirty="0"/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5410200" y="3505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dirty="0">
              <a:latin typeface="Tahoma" pitchFamily="34" charset="0"/>
            </a:endParaRPr>
          </a:p>
        </p:txBody>
      </p:sp>
      <p:sp>
        <p:nvSpPr>
          <p:cNvPr id="7578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Research Skills</a:t>
            </a:r>
            <a:endParaRPr lang="en-US" altLang="en-US" dirty="0"/>
          </a:p>
        </p:txBody>
      </p:sp>
      <p:pic>
        <p:nvPicPr>
          <p:cNvPr id="2" name="Online Image Placeholder 1"/>
          <p:cNvPicPr>
            <a:picLocks noGrp="1" noChangeAspect="1"/>
          </p:cNvPicPr>
          <p:nvPr>
            <p:ph type="clipArt"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04800"/>
            <a:ext cx="1414272" cy="2120373"/>
          </a:xfrm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44363"/>
              </p:ext>
            </p:extLst>
          </p:nvPr>
        </p:nvGraphicFramePr>
        <p:xfrm>
          <a:off x="609600" y="1143000"/>
          <a:ext cx="81534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5344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5775325" y="2632075"/>
            <a:ext cx="1387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dirty="0"/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5410200" y="3505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dirty="0">
              <a:latin typeface="Tahoma" pitchFamily="34" charset="0"/>
            </a:endParaRPr>
          </a:p>
        </p:txBody>
      </p:sp>
      <p:sp>
        <p:nvSpPr>
          <p:cNvPr id="7578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IDT Skills</a:t>
            </a:r>
            <a:endParaRPr lang="en-US" altLang="en-US" dirty="0"/>
          </a:p>
        </p:txBody>
      </p:sp>
      <p:pic>
        <p:nvPicPr>
          <p:cNvPr id="2" name="Online Image Placeholder 1"/>
          <p:cNvPicPr>
            <a:picLocks noGrp="1" noChangeAspect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062" y="544512"/>
            <a:ext cx="2438400" cy="1089025"/>
          </a:xfr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8918908"/>
              </p:ext>
            </p:extLst>
          </p:nvPr>
        </p:nvGraphicFramePr>
        <p:xfrm>
          <a:off x="609600" y="1979260"/>
          <a:ext cx="7909983" cy="396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2626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5775325" y="2632075"/>
            <a:ext cx="1387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dirty="0"/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5410200" y="3505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dirty="0">
              <a:latin typeface="Tahoma" pitchFamily="34" charset="0"/>
            </a:endParaRPr>
          </a:p>
        </p:txBody>
      </p:sp>
      <p:sp>
        <p:nvSpPr>
          <p:cNvPr id="7578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Delivery Method</a:t>
            </a:r>
            <a:endParaRPr lang="en-US" altLang="en-US" dirty="0"/>
          </a:p>
        </p:txBody>
      </p:sp>
      <p:pic>
        <p:nvPicPr>
          <p:cNvPr id="2" name="Online Image Placeholder 1"/>
          <p:cNvPicPr>
            <a:picLocks noGrp="1" noChangeAspect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15016"/>
            <a:ext cx="2306632" cy="1400561"/>
          </a:xfr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542226"/>
              </p:ext>
            </p:extLst>
          </p:nvPr>
        </p:nvGraphicFramePr>
        <p:xfrm>
          <a:off x="1021652" y="1926343"/>
          <a:ext cx="7010400" cy="4072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9315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5775325" y="2632075"/>
            <a:ext cx="1387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dirty="0"/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5410200" y="3505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dirty="0">
              <a:latin typeface="Tahoma" pitchFamily="34" charset="0"/>
            </a:endParaRPr>
          </a:p>
        </p:txBody>
      </p:sp>
      <p:sp>
        <p:nvSpPr>
          <p:cNvPr id="7578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Knowledge&amp; Theory Skills</a:t>
            </a:r>
            <a:endParaRPr lang="en-US" altLang="en-US" dirty="0"/>
          </a:p>
        </p:txBody>
      </p:sp>
      <p:pic>
        <p:nvPicPr>
          <p:cNvPr id="4" name="Online Image Placeholder 3"/>
          <p:cNvPicPr>
            <a:picLocks noGrp="1" noChangeAspect="1"/>
          </p:cNvPicPr>
          <p:nvPr>
            <p:ph type="clipArt" sz="half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0" y="337566"/>
            <a:ext cx="2209800" cy="1143000"/>
          </a:xfrm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7953652"/>
              </p:ext>
            </p:extLst>
          </p:nvPr>
        </p:nvGraphicFramePr>
        <p:xfrm>
          <a:off x="609600" y="1600200"/>
          <a:ext cx="7989358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4544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Software Experience</a:t>
            </a:r>
            <a:endParaRPr lang="en-US" altLang="en-US" dirty="0"/>
          </a:p>
        </p:txBody>
      </p:sp>
      <p:pic>
        <p:nvPicPr>
          <p:cNvPr id="3" name="Online Image Placeholder 2"/>
          <p:cNvPicPr>
            <a:picLocks noGrp="1" noChangeAspect="1"/>
          </p:cNvPicPr>
          <p:nvPr>
            <p:ph type="clipArt"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726" y="457200"/>
            <a:ext cx="1423987" cy="2009775"/>
          </a:xfrm>
        </p:spPr>
      </p:pic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457200" y="2971800"/>
            <a:ext cx="449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altLang="en-US" sz="3200" dirty="0">
              <a:latin typeface="Tahoma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235772"/>
              </p:ext>
            </p:extLst>
          </p:nvPr>
        </p:nvGraphicFramePr>
        <p:xfrm>
          <a:off x="1447800" y="2362200"/>
          <a:ext cx="6477000" cy="3559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Common and Unusual Trends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International</a:t>
            </a:r>
            <a:r>
              <a:rPr lang="en-US" dirty="0"/>
              <a:t> </a:t>
            </a:r>
            <a:r>
              <a:rPr lang="en-US" sz="2000" dirty="0"/>
              <a:t>Region</a:t>
            </a:r>
            <a:r>
              <a:rPr lang="en-US" dirty="0"/>
              <a:t>:</a:t>
            </a:r>
          </a:p>
          <a:p>
            <a:pPr lvl="1"/>
            <a:r>
              <a:rPr lang="en-US" sz="1600" dirty="0" smtClean="0"/>
              <a:t>Concealed identity </a:t>
            </a:r>
            <a:r>
              <a:rPr lang="en-US" sz="1600" dirty="0"/>
              <a:t>of the </a:t>
            </a:r>
            <a:r>
              <a:rPr lang="en-US" sz="1600" dirty="0" smtClean="0"/>
              <a:t>employer</a:t>
            </a:r>
          </a:p>
          <a:p>
            <a:pPr lvl="1"/>
            <a:r>
              <a:rPr lang="en-US" sz="1600" dirty="0"/>
              <a:t>very specific requirements for technological and software proficiencies</a:t>
            </a:r>
          </a:p>
          <a:p>
            <a:pPr lvl="1"/>
            <a:r>
              <a:rPr lang="en-US" sz="1600" dirty="0" smtClean="0"/>
              <a:t>Only one </a:t>
            </a:r>
            <a:r>
              <a:rPr lang="en-US" sz="1600" dirty="0"/>
              <a:t>of the job listings identified the </a:t>
            </a:r>
            <a:r>
              <a:rPr lang="en-US" sz="1600" dirty="0" smtClean="0"/>
              <a:t>need of language fluency </a:t>
            </a:r>
            <a:endParaRPr lang="en-US" sz="1600" dirty="0"/>
          </a:p>
          <a:p>
            <a:r>
              <a:rPr lang="en-US" sz="2000" dirty="0" smtClean="0"/>
              <a:t>Mid West</a:t>
            </a:r>
          </a:p>
          <a:p>
            <a:pPr lvl="1"/>
            <a:r>
              <a:rPr lang="en-US" sz="1600" dirty="0"/>
              <a:t>Search did not yield many corporate IDT </a:t>
            </a:r>
            <a:r>
              <a:rPr lang="en-US" sz="1600" dirty="0" smtClean="0"/>
              <a:t>jobs</a:t>
            </a:r>
          </a:p>
          <a:p>
            <a:pPr lvl="1"/>
            <a:r>
              <a:rPr lang="en-US" sz="1600" dirty="0" smtClean="0"/>
              <a:t>9 ads called for minimum 3 years training/IDT experience</a:t>
            </a:r>
          </a:p>
          <a:p>
            <a:pPr lvl="1"/>
            <a:r>
              <a:rPr lang="en-US" sz="1600" dirty="0" smtClean="0"/>
              <a:t>4 ads requested 25-75% travel</a:t>
            </a:r>
          </a:p>
          <a:p>
            <a:pPr lvl="1"/>
            <a:r>
              <a:rPr lang="en-US" sz="1600" dirty="0" smtClean="0"/>
              <a:t>3 ads preferred masters degrees</a:t>
            </a:r>
          </a:p>
          <a:p>
            <a:r>
              <a:rPr lang="en-US" sz="2000" dirty="0" smtClean="0"/>
              <a:t>North East</a:t>
            </a:r>
          </a:p>
          <a:p>
            <a:pPr lvl="1"/>
            <a:r>
              <a:rPr lang="en-US" sz="1600" dirty="0"/>
              <a:t>Search did not yield many corporate IDT </a:t>
            </a:r>
            <a:r>
              <a:rPr lang="en-US" sz="1600" dirty="0" smtClean="0"/>
              <a:t>jobs</a:t>
            </a:r>
          </a:p>
          <a:p>
            <a:pPr lvl="1"/>
            <a:r>
              <a:rPr lang="en-US" sz="1600" dirty="0" smtClean="0"/>
              <a:t>All required Bachelors, 1 required masters</a:t>
            </a:r>
          </a:p>
          <a:p>
            <a:pPr lvl="1"/>
            <a:r>
              <a:rPr lang="en-US" sz="1600" dirty="0" smtClean="0"/>
              <a:t>3 ads requested no more than 20% travel</a:t>
            </a:r>
          </a:p>
          <a:p>
            <a:pPr lvl="1"/>
            <a:r>
              <a:rPr lang="en-US" sz="1600" dirty="0" smtClean="0"/>
              <a:t>1 ad requested HIPPA knowledge, 1 ad requested ASTD certification </a:t>
            </a:r>
          </a:p>
          <a:p>
            <a:pPr marL="457200" lvl="1" indent="0">
              <a:buNone/>
            </a:pPr>
            <a:endParaRPr lang="en-US" sz="18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8154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Common and Unusual </a:t>
            </a:r>
            <a:r>
              <a:rPr lang="en-US" dirty="0" smtClean="0"/>
              <a:t>Trends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South</a:t>
            </a:r>
          </a:p>
          <a:p>
            <a:pPr lvl="1"/>
            <a:r>
              <a:rPr lang="en-US" dirty="0" smtClean="0"/>
              <a:t>Bachelors Degree was preferred/required for most. 1 requested Masters Degree</a:t>
            </a:r>
          </a:p>
          <a:p>
            <a:pPr lvl="1"/>
            <a:r>
              <a:rPr lang="en-US" dirty="0" smtClean="0"/>
              <a:t>Accepted variety of degree titles</a:t>
            </a:r>
          </a:p>
          <a:p>
            <a:pPr lvl="1"/>
            <a:r>
              <a:rPr lang="en-US" dirty="0" smtClean="0"/>
              <a:t>Specific </a:t>
            </a:r>
            <a:r>
              <a:rPr lang="en-US" dirty="0"/>
              <a:t>requirements for technological and software </a:t>
            </a:r>
            <a:r>
              <a:rPr lang="en-US" dirty="0" smtClean="0"/>
              <a:t>proficiencies</a:t>
            </a:r>
          </a:p>
          <a:p>
            <a:pPr lvl="1"/>
            <a:r>
              <a:rPr lang="en-US" dirty="0" smtClean="0"/>
              <a:t>1 ad requested ASTD </a:t>
            </a:r>
            <a:r>
              <a:rPr lang="en-US" dirty="0" smtClean="0"/>
              <a:t>Certification</a:t>
            </a:r>
            <a:endParaRPr lang="en-US" dirty="0" smtClean="0"/>
          </a:p>
          <a:p>
            <a:r>
              <a:rPr lang="en-US" dirty="0" smtClean="0"/>
              <a:t>West</a:t>
            </a:r>
          </a:p>
          <a:p>
            <a:pPr lvl="1"/>
            <a:r>
              <a:rPr lang="en-US" dirty="0" smtClean="0"/>
              <a:t>Bachelors degree preferred</a:t>
            </a:r>
          </a:p>
          <a:p>
            <a:pPr lvl="1"/>
            <a:r>
              <a:rPr lang="en-US" dirty="0" smtClean="0"/>
              <a:t>Mainly web based delivery</a:t>
            </a:r>
          </a:p>
          <a:p>
            <a:pPr lvl="1"/>
            <a:r>
              <a:rPr lang="en-US" dirty="0" smtClean="0"/>
              <a:t>1 ad requested experience </a:t>
            </a:r>
            <a:r>
              <a:rPr lang="en-US" dirty="0"/>
              <a:t>with </a:t>
            </a:r>
            <a:r>
              <a:rPr lang="en-US" dirty="0" err="1" smtClean="0"/>
              <a:t>Screenflow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/>
              <a:t>Gliffy</a:t>
            </a:r>
            <a:r>
              <a:rPr lang="en-US" dirty="0"/>
              <a:t>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408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 and Questions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112" y="2438400"/>
            <a:ext cx="5193475" cy="2438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194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Reference</a:t>
            </a:r>
            <a:endParaRPr lang="en-US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1"/>
          </p:nvPr>
        </p:nvSpPr>
        <p:spPr>
          <a:xfrm>
            <a:off x="1042988" y="1304924"/>
            <a:ext cx="7567612" cy="5095875"/>
          </a:xfrm>
        </p:spPr>
        <p:txBody>
          <a:bodyPr/>
          <a:lstStyle/>
          <a:p>
            <a:r>
              <a:rPr lang="en-US" sz="1500" dirty="0" smtClean="0"/>
              <a:t>CareerBuilder.  (2014).  </a:t>
            </a:r>
            <a:r>
              <a:rPr lang="en-US" sz="1500" i="1" dirty="0" smtClean="0"/>
              <a:t>Search Jobs.</a:t>
            </a:r>
            <a:r>
              <a:rPr lang="en-US" sz="1500" dirty="0" smtClean="0"/>
              <a:t>  Retrieved </a:t>
            </a:r>
            <a:r>
              <a:rPr lang="en-US" sz="1500" dirty="0"/>
              <a:t>from http://www.careerbuilder.com/?siteid=ppc_brd_5060_kw997637&amp;gclid=CKqSxoqAuL0CFWdk7Aod2jAAnw</a:t>
            </a:r>
            <a:endParaRPr lang="en-US" sz="1500" dirty="0" smtClean="0"/>
          </a:p>
          <a:p>
            <a:r>
              <a:rPr lang="en-US" sz="1500" dirty="0" smtClean="0"/>
              <a:t>Dice.  (2014).  </a:t>
            </a:r>
            <a:r>
              <a:rPr lang="en-US" sz="1500" i="1" dirty="0" smtClean="0"/>
              <a:t>Search</a:t>
            </a:r>
            <a:r>
              <a:rPr lang="en-US" sz="1500" dirty="0" smtClean="0"/>
              <a:t> </a:t>
            </a:r>
            <a:r>
              <a:rPr lang="en-US" sz="1500" i="1" dirty="0" smtClean="0"/>
              <a:t>Jobs.</a:t>
            </a:r>
            <a:r>
              <a:rPr lang="en-US" sz="1500" dirty="0" smtClean="0"/>
              <a:t>  </a:t>
            </a:r>
            <a:r>
              <a:rPr lang="en-US" sz="1500" dirty="0"/>
              <a:t>Retrieved from http://www.dice.com/</a:t>
            </a:r>
            <a:endParaRPr lang="en-US" sz="1500" dirty="0" smtClean="0"/>
          </a:p>
          <a:p>
            <a:r>
              <a:rPr lang="en-US" sz="1500" dirty="0" err="1" smtClean="0"/>
              <a:t>Eurojobs</a:t>
            </a:r>
            <a:r>
              <a:rPr lang="en-US" sz="1500" dirty="0" smtClean="0"/>
              <a:t>.  (2014).  </a:t>
            </a:r>
            <a:r>
              <a:rPr lang="en-US" sz="1500" i="1" dirty="0" smtClean="0"/>
              <a:t>Search</a:t>
            </a:r>
            <a:r>
              <a:rPr lang="en-US" sz="1500" dirty="0" smtClean="0"/>
              <a:t> </a:t>
            </a:r>
            <a:r>
              <a:rPr lang="en-US" sz="1500" i="1" dirty="0" smtClean="0"/>
              <a:t>Jobs.</a:t>
            </a:r>
            <a:r>
              <a:rPr lang="en-US" sz="1500" dirty="0" smtClean="0"/>
              <a:t>  Retrieved </a:t>
            </a:r>
            <a:r>
              <a:rPr lang="en-US" sz="1500" dirty="0"/>
              <a:t>from http://www.eurojobs.com/</a:t>
            </a:r>
            <a:endParaRPr lang="en-US" sz="1500" dirty="0" smtClean="0"/>
          </a:p>
          <a:p>
            <a:r>
              <a:rPr lang="en-US" sz="1500" dirty="0" err="1" smtClean="0"/>
              <a:t>HigherEdJobs</a:t>
            </a:r>
            <a:r>
              <a:rPr lang="en-US" sz="1500" dirty="0" smtClean="0"/>
              <a:t>.  (2014).  </a:t>
            </a:r>
            <a:r>
              <a:rPr lang="en-US" sz="1500" i="1" dirty="0" smtClean="0"/>
              <a:t>Quick Search.  </a:t>
            </a:r>
            <a:r>
              <a:rPr lang="en-US" sz="1500" dirty="0"/>
              <a:t>Retrieved from http://www.higheredjobs.com/</a:t>
            </a:r>
            <a:endParaRPr lang="en-US" sz="1500" dirty="0" smtClean="0"/>
          </a:p>
          <a:p>
            <a:r>
              <a:rPr lang="en-US" sz="1500" dirty="0" smtClean="0"/>
              <a:t>Indeed.  (2014).  </a:t>
            </a:r>
            <a:r>
              <a:rPr lang="en-US" sz="1500" i="1" dirty="0" smtClean="0"/>
              <a:t>What.</a:t>
            </a:r>
            <a:r>
              <a:rPr lang="en-US" sz="1500" dirty="0" smtClean="0"/>
              <a:t>  </a:t>
            </a:r>
            <a:r>
              <a:rPr lang="en-US" sz="1500" dirty="0"/>
              <a:t>Retrieved from http://www.indeed.com/</a:t>
            </a:r>
            <a:endParaRPr lang="en-US" sz="1500" dirty="0" smtClean="0"/>
          </a:p>
          <a:p>
            <a:r>
              <a:rPr lang="en-US" sz="1500" dirty="0" err="1" smtClean="0"/>
              <a:t>Jobvertise</a:t>
            </a:r>
            <a:r>
              <a:rPr lang="en-US" sz="1500" dirty="0" smtClean="0"/>
              <a:t>.  (2014).  </a:t>
            </a:r>
            <a:r>
              <a:rPr lang="en-US" sz="1500" i="1" dirty="0" smtClean="0"/>
              <a:t>Search Jobs.</a:t>
            </a:r>
            <a:r>
              <a:rPr lang="en-US" sz="1500" dirty="0" smtClean="0"/>
              <a:t>  </a:t>
            </a:r>
            <a:r>
              <a:rPr lang="en-US" sz="1500" dirty="0"/>
              <a:t>Retrieved from http://www.jobvertise.com/</a:t>
            </a:r>
            <a:endParaRPr lang="en-US" sz="1500" dirty="0" smtClean="0"/>
          </a:p>
          <a:p>
            <a:r>
              <a:rPr lang="en-US" sz="1500" dirty="0" smtClean="0"/>
              <a:t>LinkedIn Corporation. (2014).  </a:t>
            </a:r>
            <a:r>
              <a:rPr lang="en-US" sz="1500" i="1" dirty="0" smtClean="0"/>
              <a:t>Jobs</a:t>
            </a:r>
            <a:r>
              <a:rPr lang="en-US" sz="1500" dirty="0" smtClean="0"/>
              <a:t>.  Retrieved from  http</a:t>
            </a:r>
            <a:r>
              <a:rPr lang="en-US" sz="1500" dirty="0"/>
              <a:t>://</a:t>
            </a:r>
            <a:r>
              <a:rPr lang="en-US" sz="1500" dirty="0" smtClean="0"/>
              <a:t>www.linkedin.com/job/home?trk=hb_tab_jobs_top</a:t>
            </a:r>
          </a:p>
          <a:p>
            <a:r>
              <a:rPr lang="en-US" sz="1500" dirty="0" err="1" smtClean="0"/>
              <a:t>SearchEuropeanJobs</a:t>
            </a:r>
            <a:r>
              <a:rPr lang="en-US" sz="1500" dirty="0" smtClean="0"/>
              <a:t>.  (2014).  </a:t>
            </a:r>
            <a:r>
              <a:rPr lang="en-US" sz="1500" i="1" dirty="0" smtClean="0"/>
              <a:t>What.</a:t>
            </a:r>
            <a:r>
              <a:rPr lang="en-US" sz="1500" dirty="0" smtClean="0"/>
              <a:t>  </a:t>
            </a:r>
            <a:r>
              <a:rPr lang="en-US" sz="1500" dirty="0"/>
              <a:t>Retrieved from http://searcheuropeanjobs.com/</a:t>
            </a:r>
            <a:endParaRPr lang="en-US" sz="1500" dirty="0" smtClean="0"/>
          </a:p>
          <a:p>
            <a:r>
              <a:rPr lang="en-US" sz="1500" dirty="0" err="1" smtClean="0"/>
              <a:t>SimplyHired</a:t>
            </a:r>
            <a:r>
              <a:rPr lang="en-US" sz="1500" dirty="0" smtClean="0"/>
              <a:t>.  (2014).  </a:t>
            </a:r>
            <a:r>
              <a:rPr lang="en-US" sz="1500" i="1" dirty="0" smtClean="0"/>
              <a:t>Job title, skills or company.</a:t>
            </a:r>
            <a:r>
              <a:rPr lang="en-US" sz="1500" dirty="0" smtClean="0"/>
              <a:t>  Retrieved </a:t>
            </a:r>
            <a:r>
              <a:rPr lang="en-US" sz="1500" dirty="0"/>
              <a:t>from http://www.simplyhired.com/a/simplyhired-home-page/home?gclid=CJ-R-MqFuL0CFU4R7AoddTQASA</a:t>
            </a:r>
            <a:endParaRPr lang="en-US" sz="1500" dirty="0" smtClean="0"/>
          </a:p>
          <a:p>
            <a:r>
              <a:rPr lang="en-US" sz="1500" dirty="0" smtClean="0"/>
              <a:t>Totaljobs.com.  (2014).  </a:t>
            </a:r>
            <a:r>
              <a:rPr lang="en-US" sz="1500" i="1" dirty="0" smtClean="0"/>
              <a:t>Enter your Keywords.</a:t>
            </a:r>
            <a:r>
              <a:rPr lang="en-US" sz="1500" dirty="0" smtClean="0"/>
              <a:t>  </a:t>
            </a:r>
            <a:r>
              <a:rPr lang="en-US" sz="1500" dirty="0"/>
              <a:t>Retrieved from http://www.totaljobs.com/</a:t>
            </a:r>
            <a:endParaRPr lang="en-US" sz="1500" dirty="0" smtClean="0"/>
          </a:p>
          <a:p>
            <a:r>
              <a:rPr lang="en-US" sz="1500" dirty="0" smtClean="0"/>
              <a:t>U.S. Cellular. </a:t>
            </a:r>
            <a:r>
              <a:rPr lang="en-US" sz="1500" dirty="0"/>
              <a:t> </a:t>
            </a:r>
            <a:r>
              <a:rPr lang="en-US" sz="1500" dirty="0" smtClean="0"/>
              <a:t>(2014).  </a:t>
            </a:r>
            <a:r>
              <a:rPr lang="en-US" sz="1500" i="1" dirty="0" smtClean="0"/>
              <a:t>Search Jobs.</a:t>
            </a:r>
            <a:r>
              <a:rPr lang="en-US" sz="1500" dirty="0" smtClean="0"/>
              <a:t>  Retrieved </a:t>
            </a:r>
            <a:r>
              <a:rPr lang="en-US" sz="1500" dirty="0"/>
              <a:t>from http://www.uscellular.jobs/search?q</a:t>
            </a:r>
            <a:r>
              <a:rPr lang="en-US" sz="1500" dirty="0" smtClean="0"/>
              <a:t>=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resentation for report on country">
  <a:themeElements>
    <a:clrScheme name="Global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Global">
      <a:majorFont>
        <a:latin typeface="Century Schoolbook"/>
        <a:ea typeface=""/>
        <a:cs typeface="Times New Roman"/>
      </a:majorFont>
      <a:minorFont>
        <a:latin typeface="Century Schoolbook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Presentation for report on country</Template>
  <TotalTime>551</TotalTime>
  <Words>610</Words>
  <Application>Microsoft Office PowerPoint</Application>
  <PresentationFormat>On-screen Show (4:3)</PresentationFormat>
  <Paragraphs>125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Century Schoolbook</vt:lpstr>
      <vt:lpstr>Tahoma</vt:lpstr>
      <vt:lpstr>Times New Roman</vt:lpstr>
      <vt:lpstr>Presentation for report on country</vt:lpstr>
      <vt:lpstr>Corporate Job Ad Analysis</vt:lpstr>
      <vt:lpstr>Objectives</vt:lpstr>
      <vt:lpstr>Purpose of a Job Analysis</vt:lpstr>
      <vt:lpstr>Location - Region</vt:lpstr>
      <vt:lpstr>Location – State/Continent</vt:lpstr>
      <vt:lpstr>Job Source</vt:lpstr>
      <vt:lpstr>Type &amp; Name of Degree</vt:lpstr>
      <vt:lpstr>Research Skills</vt:lpstr>
      <vt:lpstr>IDT Skills</vt:lpstr>
      <vt:lpstr>Delivery Method</vt:lpstr>
      <vt:lpstr>Knowledge&amp; Theory Skills</vt:lpstr>
      <vt:lpstr>Software Experience</vt:lpstr>
      <vt:lpstr>Common and Unusual Trends</vt:lpstr>
      <vt:lpstr>Common and Unusual Trends cont.</vt:lpstr>
      <vt:lpstr>Conclusion and Questions</vt:lpstr>
      <vt:lpstr>Reference</vt:lpstr>
    </vt:vector>
  </TitlesOfParts>
  <Company>The University of Tampa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Your Country</dc:title>
  <dc:creator>KAREN GARCIA</dc:creator>
  <cp:lastModifiedBy>KE Garcia</cp:lastModifiedBy>
  <cp:revision>83</cp:revision>
  <cp:lastPrinted>1601-01-01T00:00:00Z</cp:lastPrinted>
  <dcterms:created xsi:type="dcterms:W3CDTF">2014-02-25T21:40:27Z</dcterms:created>
  <dcterms:modified xsi:type="dcterms:W3CDTF">2014-04-01T02:39:54Z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TC010183711033</vt:lpwstr>
  </property>
  <property fmtid="{D5CDD505-2E9C-101B-9397-08002B2CF9AE}" pid="3" name="ArticulateGUID">
    <vt:lpwstr>4A4073DA-A714-4187-AFAB-C81CBB344011</vt:lpwstr>
  </property>
  <property fmtid="{D5CDD505-2E9C-101B-9397-08002B2CF9AE}" pid="4" name="ArticulatePath">
    <vt:lpwstr>GroupCorporate_EME610_IDT Job Ad Analysis</vt:lpwstr>
  </property>
</Properties>
</file>